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  <p:sldMasterId id="2147483702" r:id="rId3"/>
  </p:sldMasterIdLst>
  <p:notesMasterIdLst>
    <p:notesMasterId r:id="rId20"/>
  </p:notesMasterIdLst>
  <p:sldIdLst>
    <p:sldId id="261" r:id="rId4"/>
    <p:sldId id="1927" r:id="rId5"/>
    <p:sldId id="1929" r:id="rId6"/>
    <p:sldId id="1766" r:id="rId7"/>
    <p:sldId id="1930" r:id="rId8"/>
    <p:sldId id="1936" r:id="rId9"/>
    <p:sldId id="1931" r:id="rId10"/>
    <p:sldId id="1937" r:id="rId11"/>
    <p:sldId id="1932" r:id="rId12"/>
    <p:sldId id="1941" r:id="rId13"/>
    <p:sldId id="1940" r:id="rId14"/>
    <p:sldId id="1939" r:id="rId15"/>
    <p:sldId id="1933" r:id="rId16"/>
    <p:sldId id="1928" r:id="rId17"/>
    <p:sldId id="1935" r:id="rId18"/>
    <p:sldId id="193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E849B-E621-4FD3-ADB6-A00A89912E99}" v="1" dt="2022-02-28T20:44:16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612" autoAdjust="0"/>
  </p:normalViewPr>
  <p:slideViewPr>
    <p:cSldViewPr snapToGrid="0">
      <p:cViewPr varScale="1">
        <p:scale>
          <a:sx n="54" d="100"/>
          <a:sy n="54" d="100"/>
        </p:scale>
        <p:origin x="11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5BD8A-45C5-47C5-861C-06EF2E499D0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3706-0641-406D-9485-D403175A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02610-050B-9746-A123-BA7BC18EF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52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453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extend a more comprehensive outreach to include our VQI hospital manager audience, we are moving to a new and improved process for our Charter Focus Calls.  Beginning with our April calls: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Charter Focus Calls will require registration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 in July, Charter Focus Calls will become one quarterly call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Dates have changed due to the new process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will occur through mail chimp, VQI newsletter, and vqi.org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and maintain your center characteristics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Google Chrome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difficulties with firewalls, discuss with your IT department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attendee list will be included in the new registration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98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266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74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02610-050B-9746-A123-BA7BC18EF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68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10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02610-050B-9746-A123-BA7BC18EF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5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64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3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5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80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8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79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4DB8-CF5F-4535-A1AE-F0BF3BEAD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77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384" y="1225296"/>
            <a:ext cx="9314688" cy="1828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6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96753"/>
            <a:ext cx="2743200" cy="4929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6753"/>
            <a:ext cx="8026400" cy="492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1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78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2896"/>
            <a:ext cx="5386917" cy="36332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2896"/>
            <a:ext cx="5389033" cy="36332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7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340768"/>
            <a:ext cx="11233248" cy="460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8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2721" y="1337643"/>
            <a:ext cx="11027123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132A54"/>
              </a:buClr>
              <a:defRPr sz="1800">
                <a:solidFill>
                  <a:srgbClr val="373737"/>
                </a:solidFill>
              </a:defRPr>
            </a:lvl1pPr>
            <a:lvl2pPr>
              <a:buClr>
                <a:srgbClr val="132A54"/>
              </a:buClr>
              <a:defRPr sz="1500">
                <a:solidFill>
                  <a:srgbClr val="373737"/>
                </a:solidFill>
              </a:defRPr>
            </a:lvl2pPr>
            <a:lvl3pPr>
              <a:buClr>
                <a:srgbClr val="132A54"/>
              </a:buClr>
              <a:defRPr sz="1350">
                <a:solidFill>
                  <a:srgbClr val="373737"/>
                </a:solidFill>
              </a:defRPr>
            </a:lvl3pPr>
            <a:lvl4pPr>
              <a:buClr>
                <a:srgbClr val="132A54"/>
              </a:buClr>
              <a:defRPr sz="1350">
                <a:solidFill>
                  <a:srgbClr val="373737"/>
                </a:solidFill>
              </a:defRPr>
            </a:lvl4pPr>
            <a:lvl5pPr>
              <a:buClr>
                <a:srgbClr val="132A54"/>
              </a:buClr>
              <a:defRPr sz="1350">
                <a:solidFill>
                  <a:srgbClr val="37373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48"/>
          <p:cNvSpPr>
            <a:spLocks noGrp="1"/>
          </p:cNvSpPr>
          <p:nvPr>
            <p:ph type="title"/>
          </p:nvPr>
        </p:nvSpPr>
        <p:spPr>
          <a:xfrm>
            <a:off x="687989" y="379531"/>
            <a:ext cx="8509000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2250" b="1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defTabSz="68580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29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384" y="1225296"/>
            <a:ext cx="9314688" cy="1828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4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73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75446"/>
            <a:ext cx="5384800" cy="3517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64905"/>
            <a:ext cx="53848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0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2896"/>
            <a:ext cx="5386917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2896"/>
            <a:ext cx="5389033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11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7920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6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7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24744"/>
            <a:ext cx="11041227" cy="7300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916833"/>
            <a:ext cx="6815667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1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340768"/>
            <a:ext cx="11233248" cy="460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00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8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96753"/>
            <a:ext cx="2743200" cy="4929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6753"/>
            <a:ext cx="8026400" cy="492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03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78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2896"/>
            <a:ext cx="5386917" cy="36332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2896"/>
            <a:ext cx="5389033" cy="36332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2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340768"/>
            <a:ext cx="11233248" cy="460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46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384" y="1225296"/>
            <a:ext cx="9314688" cy="1828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57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68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75446"/>
            <a:ext cx="5384800" cy="3517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64905"/>
            <a:ext cx="53848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71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2896"/>
            <a:ext cx="5386917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2896"/>
            <a:ext cx="5389033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78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7920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74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41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24744"/>
            <a:ext cx="11041227" cy="7300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916833"/>
            <a:ext cx="6815667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83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340768"/>
            <a:ext cx="11233248" cy="460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35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94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96753"/>
            <a:ext cx="2743200" cy="4929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6753"/>
            <a:ext cx="8026400" cy="492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7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75446"/>
            <a:ext cx="5384800" cy="3517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64905"/>
            <a:ext cx="53848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1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2896"/>
            <a:ext cx="5386917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2896"/>
            <a:ext cx="5389033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7920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1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7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24744"/>
            <a:ext cx="11041227" cy="7300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916833"/>
            <a:ext cx="6815667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4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340768"/>
            <a:ext cx="11233248" cy="460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81" y="91420"/>
            <a:ext cx="8913316" cy="674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20889"/>
            <a:ext cx="109728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26592"/>
            <a:ext cx="121920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425" y="19071"/>
            <a:ext cx="1729506" cy="8267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1866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130" y="6180980"/>
            <a:ext cx="5173133" cy="4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81" y="91420"/>
            <a:ext cx="8913316" cy="674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20889"/>
            <a:ext cx="109728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26592"/>
            <a:ext cx="121920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1866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361DB-8BC4-9640-B069-C19F3CBEE9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1229" y="12226"/>
            <a:ext cx="1799382" cy="86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0524" y="6129811"/>
            <a:ext cx="5980087" cy="4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81" y="91420"/>
            <a:ext cx="8913316" cy="674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20889"/>
            <a:ext cx="109728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26592"/>
            <a:ext cx="121920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1866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7DA4-2697-4546-83A3-2C93572BA8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99999-BF83-4CD2-A8EA-01716F0160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0963" y="6258667"/>
            <a:ext cx="6083591" cy="487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9FB0B-0BA5-4346-AFE5-6E3BF2F3BE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5048" y="63948"/>
            <a:ext cx="1729506" cy="8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qi.org/quality-improveme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3B3C48-24E5-4E66-BEAB-10A2C230492B}"/>
              </a:ext>
            </a:extLst>
          </p:cNvPr>
          <p:cNvSpPr txBox="1"/>
          <p:nvPr/>
        </p:nvSpPr>
        <p:spPr>
          <a:xfrm>
            <a:off x="976034" y="2336393"/>
            <a:ext cx="1023993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QI Webinar: Long-Term Follow-Up Discussion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Tuesday, </a:t>
            </a:r>
            <a:r>
              <a:rPr lang="en-US" sz="4000" b="1" dirty="0">
                <a:solidFill>
                  <a:srgbClr val="002060"/>
                </a:solidFill>
                <a:latin typeface="Calibri"/>
              </a:rPr>
              <a:t>March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1pm-2pm ET</a:t>
            </a:r>
          </a:p>
        </p:txBody>
      </p:sp>
    </p:spTree>
    <p:extLst>
      <p:ext uri="{BB962C8B-B14F-4D97-AF65-F5344CB8AC3E}">
        <p14:creationId xmlns:p14="http://schemas.microsoft.com/office/powerpoint/2010/main" val="116587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LTFU Results and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A24FDE-3D6C-47F8-8BB9-F7B5B711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4386"/>
            <a:ext cx="10972800" cy="4686903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https://www.vqi.org/quality-improvement/</a:t>
            </a:r>
            <a:r>
              <a:rPr lang="en-US" dirty="0"/>
              <a:t> </a:t>
            </a:r>
          </a:p>
          <a:p>
            <a:r>
              <a:rPr lang="en-US" dirty="0"/>
              <a:t>Scroll down, lower right-hand area</a:t>
            </a:r>
          </a:p>
          <a:p>
            <a:r>
              <a:rPr lang="en-US" dirty="0"/>
              <a:t>Click link</a:t>
            </a:r>
          </a:p>
          <a:p>
            <a:r>
              <a:rPr lang="en-US" dirty="0"/>
              <a:t>Scroll to bottom 2</a:t>
            </a:r>
            <a:r>
              <a:rPr lang="en-US" baseline="30000" dirty="0"/>
              <a:t>nd</a:t>
            </a:r>
            <a:r>
              <a:rPr lang="en-US" dirty="0"/>
              <a:t> page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2AB7A-251A-4E99-A80E-17DEF1501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810" y="2131963"/>
            <a:ext cx="4763829" cy="2184548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248BCD-78FA-405B-9BD6-2AF2D5AE7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39" y="3943702"/>
            <a:ext cx="6624084" cy="2026479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8520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Format for Charter Focus Calls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51FFCA-6F9D-4B70-B47A-1630290242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011680"/>
            <a:ext cx="5384800" cy="4003017"/>
          </a:xfrm>
          <a:ln w="63500">
            <a:solidFill>
              <a:srgbClr val="00206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1520C-8828-4473-8E90-B74B54497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011679"/>
            <a:ext cx="5384800" cy="4114485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will occur through mail chimp, VQI newsletter, and vqi.org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and maintain your center characteristics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Google Chrome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difficulties with firewalls, discuss with your IT department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attendee list will be included in the new registration process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18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Charter Focus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A24FDE-3D6C-47F8-8BB9-F7B5B711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2686"/>
            <a:ext cx="10972800" cy="406860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Tuesday, April 19, 2022, 1p-2p ET LTFU and Documentation Charter Focus Call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Tuesday, April 26, 2022, 1p-2p ET DC Meds and Clinical Charter Focus Call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Guest speakers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1" y="91420"/>
            <a:ext cx="8913316" cy="674384"/>
          </a:xfrm>
        </p:spPr>
        <p:txBody>
          <a:bodyPr anchor="ctr">
            <a:normAutofit/>
          </a:bodyPr>
          <a:lstStyle/>
          <a:p>
            <a:r>
              <a:rPr lang="en-US" dirty="0"/>
              <a:t>Guest Speakers for upcoming meetings in April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8DB182-E1BA-4ADC-856B-6CF1C920F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74267"/>
            <a:ext cx="6306497" cy="4251896"/>
          </a:xfrm>
        </p:spPr>
        <p:txBody>
          <a:bodyPr>
            <a:normAutofit/>
          </a:bodyPr>
          <a:lstStyle/>
          <a:p>
            <a:r>
              <a:rPr lang="en-US" sz="2800" dirty="0"/>
              <a:t>Priya Padmanabhan, MHA and Rosha Nodine, BAAS from Baylor Scott &amp; White Health System</a:t>
            </a:r>
          </a:p>
          <a:p>
            <a:r>
              <a:rPr lang="en-US" sz="2800" dirty="0"/>
              <a:t> 2021 Poster Winners ‘VQI member favorite poster’ with their poster ‘VQI Summary Report Tool in EPIC’</a:t>
            </a:r>
          </a:p>
          <a:p>
            <a:r>
              <a:rPr lang="en-US" sz="2800" dirty="0"/>
              <a:t>Sharing their Information on ‘VQI Summary Report Tool in EPIC’ in April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7E135E-EFDD-4294-8562-C435435BAC3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35409" y="1530736"/>
            <a:ext cx="3962330" cy="4364871"/>
          </a:xfrm>
          <a:noFill/>
          <a:ln w="63500">
            <a:solidFill>
              <a:srgbClr val="00206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" y="618664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B7DA4-2697-4546-83A3-2C93572BA837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3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3E08-07DD-4545-AB24-73CE7FF8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VQI@VAM 2022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962E13-A085-4B85-B98C-13902672E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4570" y="1032387"/>
            <a:ext cx="6135329" cy="4989001"/>
          </a:xfrm>
          <a:ln w="635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1047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Initiative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A24FDE-3D6C-47F8-8BB9-F7B5B711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19313"/>
            <a:ext cx="10972800" cy="3401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What are your ideas for a new National Quality Initiative?</a:t>
            </a:r>
          </a:p>
        </p:txBody>
      </p:sp>
    </p:spTree>
    <p:extLst>
      <p:ext uri="{BB962C8B-B14F-4D97-AF65-F5344CB8AC3E}">
        <p14:creationId xmlns:p14="http://schemas.microsoft.com/office/powerpoint/2010/main" val="402526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41EC0BE-D5EC-4915-B830-211F80A1F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7097" y="1931296"/>
            <a:ext cx="6777805" cy="3600450"/>
          </a:xfr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3905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AF09-8A06-4702-8E28-C961297E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4D2F-39F7-44B2-911D-AEE8CD033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009852"/>
            <a:ext cx="5386917" cy="3812254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LTFU Survey Results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Quality SVS PSO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Charter Focus Calls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VQI@VAM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National Quality Initiative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Q&amp;A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17623E-9737-4B25-8462-10307C9F51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57496" y="2411556"/>
            <a:ext cx="5389562" cy="2767777"/>
          </a:xfr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9370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Quality SVS PSO LTFU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Content Placeholder 5" descr="Waterfall chart&#10;&#10;Description automatically generated with low confidence">
            <a:extLst>
              <a:ext uri="{FF2B5EF4-FFF2-40B4-BE49-F238E27FC236}">
                <a16:creationId xmlns:a16="http://schemas.microsoft.com/office/drawing/2014/main" id="{9AECA323-1234-4502-8CA1-9132A50F7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9983" y="1190625"/>
            <a:ext cx="10016598" cy="5199725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9449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Collecting LTFU – Top 5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A24FDE-3D6C-47F8-8BB9-F7B5B711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5381"/>
            <a:ext cx="10972800" cy="35034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Follow up occurs at an outside facility</a:t>
            </a:r>
          </a:p>
          <a:p>
            <a:pPr marL="0" indent="0">
              <a:buNone/>
            </a:pPr>
            <a:r>
              <a:rPr lang="en-US" dirty="0"/>
              <a:t>2. Follow up occurs outside of LTFU window (9-21 months)</a:t>
            </a:r>
          </a:p>
          <a:p>
            <a:pPr marL="0" indent="0">
              <a:buNone/>
            </a:pPr>
            <a:r>
              <a:rPr lang="en-US" dirty="0"/>
              <a:t>3. Lack of dedicated staff</a:t>
            </a:r>
          </a:p>
          <a:p>
            <a:pPr marL="0" indent="0">
              <a:buNone/>
            </a:pPr>
            <a:r>
              <a:rPr lang="en-US" dirty="0"/>
              <a:t>4. Lack of access to medical records</a:t>
            </a:r>
          </a:p>
          <a:p>
            <a:pPr marL="0" indent="0">
              <a:buNone/>
            </a:pPr>
            <a:r>
              <a:rPr lang="en-US" dirty="0"/>
              <a:t>5. Other</a:t>
            </a:r>
          </a:p>
        </p:txBody>
      </p:sp>
    </p:spTree>
    <p:extLst>
      <p:ext uri="{BB962C8B-B14F-4D97-AF65-F5344CB8AC3E}">
        <p14:creationId xmlns:p14="http://schemas.microsoft.com/office/powerpoint/2010/main" val="126100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Quality PSO LTFU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7D557C-AC9A-450C-A0DF-C038607E0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8772" y="1135780"/>
            <a:ext cx="7254455" cy="5050864"/>
          </a:xfr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97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Concerns for LTFU – Top 5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A24FDE-3D6C-47F8-8BB9-F7B5B711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4869"/>
            <a:ext cx="4951228" cy="342694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Long distance/travel</a:t>
            </a:r>
          </a:p>
          <a:p>
            <a:pPr marL="514350" indent="-514350">
              <a:buAutoNum type="arabicPeriod"/>
            </a:pPr>
            <a:r>
              <a:rPr lang="en-US" dirty="0"/>
              <a:t>COVID-19</a:t>
            </a:r>
          </a:p>
          <a:p>
            <a:pPr marL="514350" indent="-514350">
              <a:buAutoNum type="arabicPeriod"/>
            </a:pPr>
            <a:r>
              <a:rPr lang="en-US" dirty="0"/>
              <a:t>Patient refusal</a:t>
            </a:r>
          </a:p>
          <a:p>
            <a:pPr marL="514350" indent="-514350">
              <a:buAutoNum type="arabicPeriod"/>
            </a:pPr>
            <a:r>
              <a:rPr lang="en-US" dirty="0"/>
              <a:t>Financial Concerns</a:t>
            </a:r>
          </a:p>
          <a:p>
            <a:pPr marL="514350" indent="-514350">
              <a:buAutoNum type="arabicPeriod"/>
            </a:pPr>
            <a:r>
              <a:rPr lang="en-US" dirty="0"/>
              <a:t>No Concerns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49888-AD2F-4EEE-9DA9-DBF5111DC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043" y="1703397"/>
            <a:ext cx="5122110" cy="3481959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4779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Quality PSO LTFU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F2A433-7116-493A-9905-F20075171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6407" y="1293813"/>
            <a:ext cx="7999185" cy="4727575"/>
          </a:xfr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6833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Review LTFU?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A24FDE-3D6C-47F8-8BB9-F7B5B711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20889"/>
            <a:ext cx="2957623" cy="3600400"/>
          </a:xfrm>
        </p:spPr>
        <p:txBody>
          <a:bodyPr/>
          <a:lstStyle/>
          <a:p>
            <a:r>
              <a:rPr lang="en-US" dirty="0"/>
              <a:t>Yes – 87</a:t>
            </a:r>
          </a:p>
          <a:p>
            <a:r>
              <a:rPr lang="en-US" dirty="0"/>
              <a:t>No – 26</a:t>
            </a:r>
          </a:p>
          <a:p>
            <a:r>
              <a:rPr lang="en-US" dirty="0"/>
              <a:t>Other – 20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6C629-104E-4E83-BC48-2B4221729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742" y="1877643"/>
            <a:ext cx="7261078" cy="3380157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279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890F-8D0D-48DD-A462-B0DBE49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Quality PSO LTFU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055-DB84-46B4-BB40-879B728F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7DA4-2697-4546-83A3-2C93572BA8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A4D1B2-ADFD-4C8E-B53E-6319BAD68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2310" y="1237139"/>
            <a:ext cx="8247380" cy="4683760"/>
          </a:xfr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28404046"/>
      </p:ext>
    </p:extLst>
  </p:cSld>
  <p:clrMapOvr>
    <a:masterClrMapping/>
  </p:clrMapOvr>
</p:sld>
</file>

<file path=ppt/theme/theme1.xml><?xml version="1.0" encoding="utf-8"?>
<a:theme xmlns:a="http://schemas.openxmlformats.org/drawingml/2006/main" name="1_VQI Presentation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QI Presentation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QI Presentation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466</Words>
  <Application>Microsoft Office PowerPoint</Application>
  <PresentationFormat>Widescreen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1_VQI Presentation General</vt:lpstr>
      <vt:lpstr>2_VQI Presentation General</vt:lpstr>
      <vt:lpstr>VQI Presentation General</vt:lpstr>
      <vt:lpstr>PowerPoint Presentation</vt:lpstr>
      <vt:lpstr>Agenda</vt:lpstr>
      <vt:lpstr>National Quality SVS PSO LTFU Survey Results</vt:lpstr>
      <vt:lpstr>Difficulties Collecting LTFU – Top 5 Responses</vt:lpstr>
      <vt:lpstr>National Quality PSO LTFU Survey Results</vt:lpstr>
      <vt:lpstr>Patient Concerns for LTFU – Top 5 Responses</vt:lpstr>
      <vt:lpstr>National Quality PSO LTFU Survey Results</vt:lpstr>
      <vt:lpstr>Do You Review LTFU?</vt:lpstr>
      <vt:lpstr>National Quality PSO LTFU Survey Results</vt:lpstr>
      <vt:lpstr>LTFU Results and Survey</vt:lpstr>
      <vt:lpstr>New Format for Charter Focus Calls</vt:lpstr>
      <vt:lpstr>Upcoming Charter Focus Calls</vt:lpstr>
      <vt:lpstr>Guest Speakers for upcoming meetings in April</vt:lpstr>
      <vt:lpstr>VQI@VAM 2022 </vt:lpstr>
      <vt:lpstr>Quality Initiative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Morgan</dc:creator>
  <cp:lastModifiedBy>Betsy Wymer</cp:lastModifiedBy>
  <cp:revision>25</cp:revision>
  <dcterms:created xsi:type="dcterms:W3CDTF">2020-07-02T17:35:00Z</dcterms:created>
  <dcterms:modified xsi:type="dcterms:W3CDTF">2022-03-08T16:57:05Z</dcterms:modified>
</cp:coreProperties>
</file>